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0" r:id="rId3"/>
    <p:sldMasterId id="2147483687" r:id="rId4"/>
    <p:sldMasterId id="2147483694" r:id="rId5"/>
    <p:sldMasterId id="2147483701" r:id="rId6"/>
    <p:sldMasterId id="2147483708" r:id="rId7"/>
  </p:sldMasterIdLst>
  <p:notesMasterIdLst>
    <p:notesMasterId r:id="rId20"/>
  </p:notesMasterIdLst>
  <p:sldIdLst>
    <p:sldId id="256" r:id="rId8"/>
    <p:sldId id="259" r:id="rId9"/>
    <p:sldId id="257" r:id="rId10"/>
    <p:sldId id="265" r:id="rId11"/>
    <p:sldId id="266" r:id="rId12"/>
    <p:sldId id="267" r:id="rId13"/>
    <p:sldId id="260" r:id="rId14"/>
    <p:sldId id="258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94"/>
  </p:normalViewPr>
  <p:slideViewPr>
    <p:cSldViewPr snapToGrid="0" snapToObjects="1">
      <p:cViewPr>
        <p:scale>
          <a:sx n="107" d="100"/>
          <a:sy n="107" d="100"/>
        </p:scale>
        <p:origin x="16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F3884-9EED-CA4C-A6B8-DFF43103C99C}" type="datetimeFigureOut">
              <a:rPr lang="en-BE" smtClean="0"/>
              <a:t>12/01/2021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AF648-0C54-E24E-B54D-07FF7C6D4E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9159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AF648-0C54-E24E-B54D-07FF7C6D4E0C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5515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81943" y="4087076"/>
            <a:ext cx="11228115" cy="543675"/>
          </a:xfrm>
        </p:spPr>
        <p:txBody>
          <a:bodyPr wrap="square" lIns="108000" rIns="0" anchor="b">
            <a:spAutoFit/>
          </a:bodyPr>
          <a:lstStyle>
            <a:lvl1pPr algn="ctr">
              <a:defRPr sz="2933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1942" y="4531690"/>
            <a:ext cx="11228119" cy="4247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2160" cap="all">
                <a:solidFill>
                  <a:schemeClr val="tx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8930" y="6518637"/>
            <a:ext cx="11534141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548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cap="all" dirty="0">
                <a:solidFill>
                  <a:schemeClr val="tx1"/>
                </a:solidFill>
              </a:rPr>
              <a:t>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33" y="2091422"/>
            <a:ext cx="5361339" cy="160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6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2" y="3152002"/>
            <a:ext cx="11671300" cy="543675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1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7" y="6521489"/>
            <a:ext cx="739200" cy="2257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16" y="1702531"/>
            <a:ext cx="6856768" cy="3423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5019" y="6525329"/>
            <a:ext cx="5185832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800" cap="all">
                <a:solidFill>
                  <a:schemeClr val="bg1"/>
                </a:solidFill>
              </a:rPr>
              <a:t>CONFIDENTIAL</a:t>
            </a:r>
            <a:endParaRPr lang="en-US" sz="800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2E41F-AEF8-BA43-9FB3-4842AEEB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B397-0AFC-F740-9F30-7BCED063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632BC-EF4E-5645-BE13-E598BFC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24EFA-A019-364D-9055-8F917063ADE6}" type="datetimeFigureOut">
              <a:rPr lang="en-BE" smtClean="0"/>
              <a:t>12/01/2021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FAB9E-E9CC-1F41-90AF-A135DA260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02FD-1AF6-254F-AE5B-046FD26D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65E3E-F8A6-984E-8430-E74B59960B4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9888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4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3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3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4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9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4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65E3E-F8A6-984E-8430-E74B59960B40}" type="slidenum">
              <a:rPr lang="en-BE" smtClean="0"/>
              <a:t>‹#›</a:t>
            </a:fld>
            <a:endParaRPr lang="en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4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6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7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6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4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4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9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0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65E3E-F8A6-984E-8430-E74B59960B40}" type="slidenum">
              <a:rPr lang="en-BE" smtClean="0"/>
              <a:t>‹#›</a:t>
            </a:fld>
            <a:endParaRPr lang="en-BE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2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3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4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2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0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4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2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65E3E-F8A6-984E-8430-E74B59960B40}" type="slidenum">
              <a:rPr lang="en-BE" smtClean="0"/>
              <a:t>‹#›</a:t>
            </a:fld>
            <a:endParaRPr lang="en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3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4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5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65E3E-F8A6-984E-8430-E74B59960B40}" type="slidenum">
              <a:rPr lang="en-BE" smtClean="0"/>
              <a:t>‹#›</a:t>
            </a:fld>
            <a:endParaRPr lang="en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8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65E3E-F8A6-984E-8430-E74B59960B4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14175" y="768421"/>
            <a:ext cx="11671300" cy="461665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3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1" y="3155831"/>
            <a:ext cx="11785600" cy="543675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65E3E-F8A6-984E-8430-E74B59960B4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439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2" y="3152002"/>
            <a:ext cx="11671300" cy="543675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0.xml"/><Relationship Id="rId9" Type="http://schemas.microsoft.com/office/2007/relationships/hdphoto" Target="../media/hdphoto3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6.jpeg"/><Relationship Id="rId4" Type="http://schemas.openxmlformats.org/officeDocument/2006/relationships/slideLayout" Target="../slideLayouts/slideLayout46.xml"/><Relationship Id="rId9" Type="http://schemas.microsoft.com/office/2007/relationships/hdphoto" Target="../media/hdphoto3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175" y="346671"/>
            <a:ext cx="11671300" cy="5436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0267" y="6540686"/>
            <a:ext cx="1151467" cy="19499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67">
                <a:solidFill>
                  <a:schemeClr val="tx1"/>
                </a:solidFill>
              </a:defRPr>
            </a:lvl1pPr>
          </a:lstStyle>
          <a:p>
            <a:fld id="{93F65E3E-F8A6-984E-8430-E74B59960B40}" type="slidenum">
              <a:rPr lang="en-BE" smtClean="0"/>
              <a:t>‹#›</a:t>
            </a:fld>
            <a:endParaRPr lang="en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" y="6522361"/>
            <a:ext cx="749447" cy="223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9" y="6525329"/>
            <a:ext cx="5185832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800" cap="all" dirty="0">
                <a:solidFill>
                  <a:schemeClr val="tx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6855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548626" rtl="0" eaLnBrk="1" latinLnBrk="0" hangingPunct="1">
        <a:spcBef>
          <a:spcPct val="0"/>
        </a:spcBef>
        <a:buNone/>
        <a:defRPr sz="2933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411470" indent="-411470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24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891518" indent="-342891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216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371566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920192" indent="-274313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2468818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3017445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175" y="346671"/>
            <a:ext cx="11671300" cy="5436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0267" y="6540686"/>
            <a:ext cx="1151467" cy="19499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67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" y="6522361"/>
            <a:ext cx="749447" cy="223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767" y="6507441"/>
            <a:ext cx="1056181" cy="280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695019" y="6525329"/>
            <a:ext cx="5185832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800" cap="all" dirty="0">
                <a:solidFill>
                  <a:schemeClr val="tx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48361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26" rtl="0" eaLnBrk="1" latinLnBrk="0" hangingPunct="1">
        <a:spcBef>
          <a:spcPct val="0"/>
        </a:spcBef>
        <a:buNone/>
        <a:defRPr sz="2933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411470" indent="-411470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24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891518" indent="-342891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216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371566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920192" indent="-274313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2468818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3017445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175" y="346671"/>
            <a:ext cx="11671300" cy="5436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0267" y="6540686"/>
            <a:ext cx="1151467" cy="19499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67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766" y="6350144"/>
            <a:ext cx="534281" cy="404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" y="6522361"/>
            <a:ext cx="749447" cy="2239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95019" y="6525329"/>
            <a:ext cx="5185832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800" cap="all" dirty="0">
                <a:solidFill>
                  <a:schemeClr val="tx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98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26" rtl="0" eaLnBrk="1" latinLnBrk="0" hangingPunct="1">
        <a:spcBef>
          <a:spcPct val="0"/>
        </a:spcBef>
        <a:buNone/>
        <a:defRPr sz="2933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411470" indent="-411470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24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891518" indent="-342891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216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371566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920192" indent="-274313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2468818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3017445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175" y="346671"/>
            <a:ext cx="11671300" cy="5436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0267" y="6540686"/>
            <a:ext cx="1151467" cy="19499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67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olliance_high.jpg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9973" y="6479050"/>
            <a:ext cx="594547" cy="326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" y="6522361"/>
            <a:ext cx="749447" cy="223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9" y="6525329"/>
            <a:ext cx="5185832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800" cap="all" dirty="0">
                <a:solidFill>
                  <a:schemeClr val="tx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8415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26" rtl="0" eaLnBrk="1" latinLnBrk="0" hangingPunct="1">
        <a:spcBef>
          <a:spcPct val="0"/>
        </a:spcBef>
        <a:buNone/>
        <a:defRPr sz="2933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411470" indent="-411470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24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891518" indent="-342891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216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371566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920192" indent="-274313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2468818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3017445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175" y="346671"/>
            <a:ext cx="11671300" cy="5436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0267" y="6540686"/>
            <a:ext cx="1151467" cy="19499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67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4-Exascienc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765" y="6498407"/>
            <a:ext cx="619995" cy="300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" y="6522361"/>
            <a:ext cx="749447" cy="223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9" y="6525329"/>
            <a:ext cx="5185832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800" cap="all" dirty="0">
                <a:solidFill>
                  <a:schemeClr val="tx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263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26" rtl="0" eaLnBrk="1" latinLnBrk="0" hangingPunct="1">
        <a:spcBef>
          <a:spcPct val="0"/>
        </a:spcBef>
        <a:buNone/>
        <a:defRPr sz="2933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411470" indent="-411470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24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891518" indent="-342891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216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371566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920192" indent="-274313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2468818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3017445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175" y="346671"/>
            <a:ext cx="11671300" cy="5436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0267" y="6540686"/>
            <a:ext cx="1151467" cy="19499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67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5-energyville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767" y="6499104"/>
            <a:ext cx="685864" cy="284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" y="6522361"/>
            <a:ext cx="749447" cy="223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9" y="6525329"/>
            <a:ext cx="5185832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800" cap="all" dirty="0">
                <a:solidFill>
                  <a:schemeClr val="tx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971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26" rtl="0" eaLnBrk="1" latinLnBrk="0" hangingPunct="1">
        <a:spcBef>
          <a:spcPct val="0"/>
        </a:spcBef>
        <a:buNone/>
        <a:defRPr sz="2933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411470" indent="-411470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24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891518" indent="-342891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216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371566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920192" indent="-274313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2468818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3017445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175" y="346671"/>
            <a:ext cx="11671300" cy="5436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75" y="1437640"/>
            <a:ext cx="1167130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20267" y="6540686"/>
            <a:ext cx="1151467" cy="19499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67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5-energyville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349" y="6499104"/>
            <a:ext cx="685864" cy="284037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327" y="6479050"/>
            <a:ext cx="594547" cy="326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" y="6522361"/>
            <a:ext cx="749447" cy="2239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95019" y="6525329"/>
            <a:ext cx="5185832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800" cap="all" dirty="0">
                <a:solidFill>
                  <a:schemeClr val="tx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4658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26" rtl="0" eaLnBrk="1" latinLnBrk="0" hangingPunct="1">
        <a:spcBef>
          <a:spcPct val="0"/>
        </a:spcBef>
        <a:buNone/>
        <a:defRPr sz="2933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411470" indent="-411470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24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891518" indent="-342891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216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371566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920192" indent="-274313" algn="l" defTabSz="548626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2468818" indent="-274313" algn="l" defTabSz="548626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92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3017445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54862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54862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5.wdp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10" Type="http://schemas.microsoft.com/office/2007/relationships/hdphoto" Target="../media/hdphoto10.wdp"/><Relationship Id="rId4" Type="http://schemas.microsoft.com/office/2007/relationships/hdphoto" Target="../media/hdphoto6.wdp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9310-A703-164B-9594-AA9BA5A816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BE" dirty="0"/>
              <a:t>hoirbox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ECBF1-71F4-3747-A1D9-49F80BFE3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40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15071-E3B7-0249-B624-9249949B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en-BE" dirty="0"/>
              <a:t>olgende stappen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7D74-2D6A-0D49-BBC5-27716ABB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esten in krook:</a:t>
            </a:r>
          </a:p>
          <a:p>
            <a:pPr lvl="1"/>
            <a:r>
              <a:rPr lang="en-BE" dirty="0"/>
              <a:t>Verschillende zalen</a:t>
            </a:r>
          </a:p>
          <a:p>
            <a:pPr marL="1005827" lvl="1" indent="-457200">
              <a:buFont typeface="+mj-lt"/>
              <a:buAutoNum type="arabicPeriod"/>
            </a:pPr>
            <a:r>
              <a:rPr lang="en-BE" dirty="0"/>
              <a:t>collega’s:</a:t>
            </a:r>
          </a:p>
          <a:p>
            <a:pPr lvl="2"/>
            <a:r>
              <a:rPr lang="en-GB" dirty="0"/>
              <a:t>O</a:t>
            </a:r>
            <a:r>
              <a:rPr lang="en-BE" dirty="0"/>
              <a:t>ptimaliseren </a:t>
            </a:r>
          </a:p>
          <a:p>
            <a:pPr lvl="2"/>
            <a:r>
              <a:rPr lang="en-GB" dirty="0"/>
              <a:t>V</a:t>
            </a:r>
            <a:r>
              <a:rPr lang="en-BE" dirty="0"/>
              <a:t>alideren setup</a:t>
            </a:r>
          </a:p>
          <a:p>
            <a:pPr lvl="2"/>
            <a:endParaRPr lang="en-BE" dirty="0"/>
          </a:p>
          <a:p>
            <a:pPr marL="1005827" lvl="1" indent="-457200">
              <a:buFont typeface="+mj-lt"/>
              <a:buAutoNum type="arabicPeriod"/>
            </a:pPr>
            <a:r>
              <a:rPr lang="en-GB" dirty="0"/>
              <a:t>Test </a:t>
            </a:r>
            <a:r>
              <a:rPr lang="en-GB" dirty="0" err="1"/>
              <a:t>personen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S</a:t>
            </a:r>
            <a:r>
              <a:rPr lang="en-BE" dirty="0"/>
              <a:t>etup valideren</a:t>
            </a:r>
          </a:p>
          <a:p>
            <a:pPr lvl="2"/>
            <a:r>
              <a:rPr lang="en-GB" dirty="0"/>
              <a:t>A</a:t>
            </a:r>
            <a:r>
              <a:rPr lang="en-BE" dirty="0"/>
              <a:t>rtificieel en random verschillende vertragingen toevoegen</a:t>
            </a:r>
          </a:p>
          <a:p>
            <a:pPr lvl="3"/>
            <a:r>
              <a:rPr lang="en-GB" dirty="0"/>
              <a:t>T</a:t>
            </a:r>
            <a:r>
              <a:rPr lang="en-BE" dirty="0"/>
              <a:t>esten met getrainde oren (en kelen)</a:t>
            </a:r>
          </a:p>
          <a:p>
            <a:pPr lvl="2"/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D6D75-543E-FF45-A2EB-F4F9FB35E7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0495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FB28-0202-0942-ACEB-0D9D806E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en-BE" dirty="0"/>
              <a:t>olgende stappen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EDEE-842C-F648-9964-E557F8E0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en-BE" dirty="0"/>
              <a:t>erder documenteren</a:t>
            </a:r>
          </a:p>
          <a:p>
            <a:pPr lvl="1"/>
            <a:r>
              <a:rPr lang="en-BE" dirty="0"/>
              <a:t>DIY publiek: duidelijke handleiding</a:t>
            </a:r>
          </a:p>
          <a:p>
            <a:pPr lvl="1"/>
            <a:r>
              <a:rPr lang="en-GB" dirty="0"/>
              <a:t>B</a:t>
            </a:r>
            <a:r>
              <a:rPr lang="en-BE" dirty="0"/>
              <a:t>eeldmateriaal van krookdagen</a:t>
            </a:r>
          </a:p>
          <a:p>
            <a:pPr lvl="1"/>
            <a:r>
              <a:rPr lang="en-GB" dirty="0"/>
              <a:t>T</a:t>
            </a:r>
            <a:r>
              <a:rPr lang="en-BE" dirty="0"/>
              <a:t>ips voor verdere uitrol:</a:t>
            </a:r>
          </a:p>
          <a:p>
            <a:pPr lvl="2"/>
            <a:r>
              <a:rPr lang="en-GB" dirty="0"/>
              <a:t>S</a:t>
            </a:r>
            <a:r>
              <a:rPr lang="en-BE" dirty="0"/>
              <a:t>oftware automatisatie (community)</a:t>
            </a:r>
          </a:p>
          <a:p>
            <a:pPr lvl="2"/>
            <a:r>
              <a:rPr lang="en-GB" dirty="0"/>
              <a:t>S</a:t>
            </a:r>
            <a:r>
              <a:rPr lang="en-BE" dirty="0"/>
              <a:t>erver setup</a:t>
            </a:r>
          </a:p>
          <a:p>
            <a:r>
              <a:rPr lang="en-GB" dirty="0"/>
              <a:t>T</a:t>
            </a:r>
            <a:r>
              <a:rPr lang="en-BE" dirty="0"/>
              <a:t>esten met 5G router?</a:t>
            </a:r>
          </a:p>
          <a:p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BA201-7BC9-1C46-BED5-A3A0D1610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322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0800-E06B-8247-9DEC-902D1742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BE" dirty="0"/>
              <a:t>irst test</a:t>
            </a:r>
          </a:p>
        </p:txBody>
      </p:sp>
      <p:pic>
        <p:nvPicPr>
          <p:cNvPr id="5" name="audio test" descr="audio test">
            <a:hlinkClick r:id="" action="ppaction://media"/>
            <a:extLst>
              <a:ext uri="{FF2B5EF4-FFF2-40B4-BE49-F238E27FC236}">
                <a16:creationId xmlns:a16="http://schemas.microsoft.com/office/drawing/2014/main" id="{FA6B2E03-A104-764D-AD82-4852BC3614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3250" y="1438275"/>
            <a:ext cx="8353425" cy="4699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420B3-E04C-D742-9E86-32E27F22A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483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5C2D-5285-5C48-8A36-E516AFE2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5" y="346671"/>
            <a:ext cx="11671300" cy="543675"/>
          </a:xfrm>
        </p:spPr>
        <p:txBody>
          <a:bodyPr wrap="square" anchor="b">
            <a:normAutofit/>
          </a:bodyPr>
          <a:lstStyle/>
          <a:p>
            <a:r>
              <a:rPr lang="en-BE" dirty="0"/>
              <a:t>Doel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87AC8-6711-6A46-8FD6-FEDCD89D6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437640"/>
            <a:ext cx="1167130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5 </a:t>
            </a:r>
            <a:r>
              <a:rPr lang="en-US" dirty="0" err="1"/>
              <a:t>toestellen</a:t>
            </a:r>
            <a:r>
              <a:rPr lang="en-US" dirty="0"/>
              <a:t>:</a:t>
            </a:r>
          </a:p>
          <a:p>
            <a:pPr lvl="1"/>
            <a:r>
              <a:rPr lang="en-GB" sz="2400" dirty="0"/>
              <a:t>O</a:t>
            </a:r>
            <a:r>
              <a:rPr lang="en-BE" sz="2400" dirty="0"/>
              <a:t>pen source</a:t>
            </a:r>
          </a:p>
          <a:p>
            <a:pPr lvl="1"/>
            <a:r>
              <a:rPr lang="en-BE" sz="2400" dirty="0"/>
              <a:t>DIY</a:t>
            </a:r>
          </a:p>
          <a:p>
            <a:pPr lvl="1"/>
            <a:r>
              <a:rPr lang="en-GB" sz="2400" dirty="0"/>
              <a:t>L</a:t>
            </a:r>
            <a:r>
              <a:rPr lang="en-BE" sz="2400" dirty="0"/>
              <a:t>ow latency collaborative music making</a:t>
            </a:r>
          </a:p>
          <a:p>
            <a:pPr lvl="1"/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14103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C157-EAF0-FB4B-928E-FF2D17C9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5" y="346671"/>
            <a:ext cx="11671300" cy="543675"/>
          </a:xfrm>
        </p:spPr>
        <p:txBody>
          <a:bodyPr wrap="square" anchor="b">
            <a:normAutofit/>
          </a:bodyPr>
          <a:lstStyle/>
          <a:p>
            <a:r>
              <a:rPr lang="en-BE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38C30-7E39-6D42-A20B-FB45F420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dirty="0"/>
              <a:t>5 </a:t>
            </a:r>
            <a:r>
              <a:rPr lang="en-US" dirty="0" err="1"/>
              <a:t>toestellen</a:t>
            </a:r>
            <a:endParaRPr lang="en-BE" dirty="0"/>
          </a:p>
          <a:p>
            <a:pPr lvl="1"/>
            <a:r>
              <a:rPr lang="en-BE" sz="2400" dirty="0"/>
              <a:t>1 met extra tap tempo knop</a:t>
            </a:r>
          </a:p>
          <a:p>
            <a:pPr lvl="1"/>
            <a:r>
              <a:rPr lang="en-GB" sz="2400" dirty="0"/>
              <a:t>V</a:t>
            </a:r>
            <a:r>
              <a:rPr lang="en-BE" sz="2400" dirty="0"/>
              <a:t>oegen LED toe: blinkend tempo</a:t>
            </a:r>
          </a:p>
          <a:p>
            <a:pPr lvl="1"/>
            <a:endParaRPr lang="en-BE" sz="2400" dirty="0"/>
          </a:p>
          <a:p>
            <a:r>
              <a:rPr lang="en-US" dirty="0" err="1"/>
              <a:t>Niet</a:t>
            </a:r>
            <a:r>
              <a:rPr lang="en-US" dirty="0"/>
              <a:t>:</a:t>
            </a:r>
          </a:p>
          <a:p>
            <a:pPr lvl="1"/>
            <a:r>
              <a:rPr lang="en-US" sz="2400" dirty="0" err="1"/>
              <a:t>Geautomatiseerde</a:t>
            </a:r>
            <a:r>
              <a:rPr lang="en-US" sz="2400" dirty="0"/>
              <a:t> software</a:t>
            </a:r>
          </a:p>
          <a:p>
            <a:pPr lvl="1"/>
            <a:endParaRPr lang="en-BE" sz="2400" dirty="0"/>
          </a:p>
          <a:p>
            <a:pPr lvl="1"/>
            <a:endParaRPr lang="en-BE" sz="24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AA48428-DA08-493B-B826-0B438CDB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175" y="768420"/>
            <a:ext cx="11671300" cy="46166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indoor, electronics, adapter, microphone&#10;&#10;Description automatically generated">
            <a:extLst>
              <a:ext uri="{FF2B5EF4-FFF2-40B4-BE49-F238E27FC236}">
                <a16:creationId xmlns:a16="http://schemas.microsoft.com/office/drawing/2014/main" id="{CB312288-8551-4E4D-A654-8A8080B8C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" r="6401" b="-2"/>
          <a:stretch/>
        </p:blipFill>
        <p:spPr>
          <a:xfrm>
            <a:off x="6117168" y="1437640"/>
            <a:ext cx="5757333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25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FDB2-F127-9E40-9DC8-EFB5F28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opbouw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237384-6E20-7042-91FD-3917A944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437640"/>
            <a:ext cx="4644696" cy="46990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V</a:t>
            </a:r>
            <a:r>
              <a:rPr lang="en-BE" dirty="0"/>
              <a:t>erwerkingsunit: raspberry pi 4</a:t>
            </a:r>
          </a:p>
          <a:p>
            <a:pPr marL="937248" lvl="1" indent="-457200">
              <a:buFont typeface="+mj-lt"/>
              <a:buAutoNum type="arabicPeriod"/>
            </a:pPr>
            <a:r>
              <a:rPr lang="en-GB" dirty="0"/>
              <a:t>G</a:t>
            </a:r>
            <a:r>
              <a:rPr lang="en-BE" dirty="0"/>
              <a:t>igabit ethernet</a:t>
            </a:r>
          </a:p>
          <a:p>
            <a:pPr marL="937248" lvl="1" indent="-457200">
              <a:buFont typeface="+mj-lt"/>
              <a:buAutoNum type="arabicPeriod"/>
            </a:pPr>
            <a:r>
              <a:rPr lang="en-GB" dirty="0"/>
              <a:t>G</a:t>
            </a:r>
            <a:r>
              <a:rPr lang="en-BE" dirty="0"/>
              <a:t>oedkoop</a:t>
            </a:r>
          </a:p>
          <a:p>
            <a:pPr marL="937248" lvl="1" indent="-457200">
              <a:buFont typeface="+mj-lt"/>
              <a:buAutoNum type="arabicPeriod"/>
            </a:pPr>
            <a:r>
              <a:rPr lang="en-GB" dirty="0"/>
              <a:t>M</a:t>
            </a:r>
            <a:r>
              <a:rPr lang="en-BE" dirty="0"/>
              <a:t>akerfriendly</a:t>
            </a:r>
          </a:p>
          <a:p>
            <a:pPr marL="937248" lvl="1" indent="-457200">
              <a:buFont typeface="+mj-lt"/>
              <a:buAutoNum type="arabicPeriod"/>
            </a:pPr>
            <a:r>
              <a:rPr lang="en-GB" dirty="0"/>
              <a:t>V</a:t>
            </a:r>
            <a:r>
              <a:rPr lang="en-BE" dirty="0"/>
              <a:t>eel community en kennis</a:t>
            </a:r>
          </a:p>
          <a:p>
            <a:pPr marL="937248" lvl="1" indent="-457200">
              <a:buFont typeface="+mj-lt"/>
              <a:buAutoNum type="arabicPeriod"/>
            </a:pP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9A220B-2801-CD40-AF20-6A9351C03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1026" name="Picture 2" descr="Buy a Raspberry Pi 4 Model B – Raspberry Pi">
            <a:extLst>
              <a:ext uri="{FF2B5EF4-FFF2-40B4-BE49-F238E27FC236}">
                <a16:creationId xmlns:a16="http://schemas.microsoft.com/office/drawing/2014/main" id="{75ABD3A8-6336-E84D-BBFB-F3DFB3E8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91" y="1651834"/>
            <a:ext cx="7183009" cy="41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FDB2-F127-9E40-9DC8-EFB5F286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opbouw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237384-6E20-7042-91FD-3917A944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5" y="1437640"/>
            <a:ext cx="5962507" cy="46990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V</a:t>
            </a:r>
            <a:r>
              <a:rPr lang="en-BE" dirty="0"/>
              <a:t>erwerkingsunit: </a:t>
            </a:r>
            <a:r>
              <a:rPr lang="en-BE" u="sng" dirty="0"/>
              <a:t>raspberry pi 4</a:t>
            </a:r>
          </a:p>
          <a:p>
            <a:pPr marL="457200" indent="-457200">
              <a:buFont typeface="+mj-lt"/>
              <a:buAutoNum type="arabicPeriod"/>
            </a:pPr>
            <a:r>
              <a:rPr lang="en-BE" dirty="0"/>
              <a:t>Audio kaart: </a:t>
            </a:r>
            <a:r>
              <a:rPr lang="en-BE" u="sng" dirty="0"/>
              <a:t>blokas pisound</a:t>
            </a:r>
          </a:p>
          <a:p>
            <a:pPr marL="937248" lvl="1" indent="-457200">
              <a:buFont typeface="+mj-lt"/>
              <a:buAutoNum type="arabicPeriod"/>
            </a:pPr>
            <a:r>
              <a:rPr lang="en-GB" dirty="0"/>
              <a:t>C</a:t>
            </a:r>
            <a:r>
              <a:rPr lang="en-BE" dirty="0"/>
              <a:t>ompatibel raspberry pi</a:t>
            </a:r>
          </a:p>
          <a:p>
            <a:pPr marL="937248" lvl="1" indent="-457200">
              <a:buFont typeface="+mj-lt"/>
              <a:buAutoNum type="arabicPeriod"/>
            </a:pPr>
            <a:r>
              <a:rPr lang="en-BE" dirty="0"/>
              <a:t>24bit @ 48kHz audio</a:t>
            </a:r>
          </a:p>
          <a:p>
            <a:pPr marL="937248" lvl="1" indent="-457200">
              <a:buFont typeface="+mj-lt"/>
              <a:buAutoNum type="arabicPeriod"/>
            </a:pPr>
            <a:r>
              <a:rPr lang="en-GB" dirty="0"/>
              <a:t>L</a:t>
            </a:r>
            <a:r>
              <a:rPr lang="en-BE" dirty="0"/>
              <a:t>ow latency</a:t>
            </a:r>
          </a:p>
          <a:p>
            <a:pPr marL="937248" lvl="1" indent="-457200">
              <a:buFont typeface="+mj-lt"/>
              <a:buAutoNum type="arabicPeriod"/>
            </a:pPr>
            <a:r>
              <a:rPr lang="en-GB" dirty="0"/>
              <a:t>D</a:t>
            </a:r>
            <a:r>
              <a:rPr lang="en-BE" dirty="0"/>
              <a:t>raaiknoppen volume en microfoon gain</a:t>
            </a:r>
          </a:p>
          <a:p>
            <a:pPr marL="937248" lvl="1" indent="-457200">
              <a:buFont typeface="+mj-lt"/>
              <a:buAutoNum type="arabicPeriod"/>
            </a:pPr>
            <a:r>
              <a:rPr lang="en-BE" dirty="0"/>
              <a:t>Midi in – out</a:t>
            </a:r>
          </a:p>
          <a:p>
            <a:pPr marL="937248" lvl="1" indent="-457200">
              <a:buFont typeface="+mj-lt"/>
              <a:buAutoNum type="arabicPeriod"/>
            </a:pPr>
            <a:r>
              <a:rPr lang="en-GB" dirty="0"/>
              <a:t>S</a:t>
            </a:r>
            <a:r>
              <a:rPr lang="en-BE" dirty="0"/>
              <a:t>martphone app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9A220B-2801-CD40-AF20-6A9351C03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1026" name="Picture 2" descr="Buy a Raspberry Pi 4 Model B – Raspberry Pi">
            <a:extLst>
              <a:ext uri="{FF2B5EF4-FFF2-40B4-BE49-F238E27FC236}">
                <a16:creationId xmlns:a16="http://schemas.microsoft.com/office/drawing/2014/main" id="{75ABD3A8-6336-E84D-BBFB-F3DFB3E8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410" y="2309208"/>
            <a:ext cx="2878897" cy="167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isound Documentation">
            <a:extLst>
              <a:ext uri="{FF2B5EF4-FFF2-40B4-BE49-F238E27FC236}">
                <a16:creationId xmlns:a16="http://schemas.microsoft.com/office/drawing/2014/main" id="{A3D11932-0AE6-8246-A00E-95150908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50242" y="1607225"/>
            <a:ext cx="7750807" cy="435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-turn Arrow 2">
            <a:extLst>
              <a:ext uri="{FF2B5EF4-FFF2-40B4-BE49-F238E27FC236}">
                <a16:creationId xmlns:a16="http://schemas.microsoft.com/office/drawing/2014/main" id="{128D7C85-C306-C048-83F2-3B7C4A18C07A}"/>
              </a:ext>
            </a:extLst>
          </p:cNvPr>
          <p:cNvSpPr/>
          <p:nvPr/>
        </p:nvSpPr>
        <p:spPr>
          <a:xfrm>
            <a:off x="7945261" y="1230085"/>
            <a:ext cx="1760299" cy="857456"/>
          </a:xfrm>
          <a:prstGeom prst="uturnArrow">
            <a:avLst>
              <a:gd name="adj1" fmla="val 11338"/>
              <a:gd name="adj2" fmla="val 23662"/>
              <a:gd name="adj3" fmla="val 22323"/>
              <a:gd name="adj4" fmla="val 43750"/>
              <a:gd name="adj5" fmla="val 100000"/>
            </a:avLst>
          </a:prstGeom>
          <a:gradFill>
            <a:gsLst>
              <a:gs pos="0">
                <a:schemeClr val="accent6"/>
              </a:gs>
              <a:gs pos="60000">
                <a:schemeClr val="tx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3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4508783-0931-DF4C-A18E-F94C2950639E}"/>
              </a:ext>
            </a:extLst>
          </p:cNvPr>
          <p:cNvSpPr/>
          <p:nvPr/>
        </p:nvSpPr>
        <p:spPr>
          <a:xfrm>
            <a:off x="7187792" y="1494081"/>
            <a:ext cx="4070016" cy="468108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 sz="1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38EBB1-623E-7E4D-99AE-CE8F27ED8B84}"/>
              </a:ext>
            </a:extLst>
          </p:cNvPr>
          <p:cNvSpPr/>
          <p:nvPr/>
        </p:nvSpPr>
        <p:spPr>
          <a:xfrm>
            <a:off x="519856" y="1494081"/>
            <a:ext cx="4384653" cy="468108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2B711-1132-E045-AAA4-001B79BE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BE" dirty="0"/>
              <a:t>pbouw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8D915-4962-1F4D-8B99-814C112B5A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BE" dirty="0"/>
              <a:t>onnectie testen: roundtrip</a:t>
            </a:r>
          </a:p>
        </p:txBody>
      </p:sp>
      <p:pic>
        <p:nvPicPr>
          <p:cNvPr id="5" name="Picture 2" descr="Pisound Documentation">
            <a:extLst>
              <a:ext uri="{FF2B5EF4-FFF2-40B4-BE49-F238E27FC236}">
                <a16:creationId xmlns:a16="http://schemas.microsoft.com/office/drawing/2014/main" id="{1081AD9B-74C4-4A40-9C2E-7BF7CF982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61996" y="3759078"/>
            <a:ext cx="3996048" cy="224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sound Documentation">
            <a:extLst>
              <a:ext uri="{FF2B5EF4-FFF2-40B4-BE49-F238E27FC236}">
                <a16:creationId xmlns:a16="http://schemas.microsoft.com/office/drawing/2014/main" id="{DDED8978-0ABD-C940-8CE5-A545945F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958" y="3714545"/>
            <a:ext cx="3996047" cy="224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uptă evreu vrăjitor router symbol - ortodonciaactual.com">
            <a:extLst>
              <a:ext uri="{FF2B5EF4-FFF2-40B4-BE49-F238E27FC236}">
                <a16:creationId xmlns:a16="http://schemas.microsoft.com/office/drawing/2014/main" id="{64C4E53B-8AE3-AA4E-8A35-D3D5E523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56" y="1840961"/>
            <a:ext cx="1477605" cy="13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ernet Logo png download - 512*512 - Free Transparent Firewall png  Download. - CleanPNG / KissPNG">
            <a:extLst>
              <a:ext uri="{FF2B5EF4-FFF2-40B4-BE49-F238E27FC236}">
                <a16:creationId xmlns:a16="http://schemas.microsoft.com/office/drawing/2014/main" id="{33F2E7EB-9D8F-9142-BC42-78BD55E1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054" y1="48538" x2="54054" y2="48538"/>
                        <a14:foregroundMark x1="71622" y1="48538" x2="71622" y2="48538"/>
                        <a14:foregroundMark x1="63851" y1="65497" x2="63851" y2="65497"/>
                        <a14:foregroundMark x1="70608" y1="84795" x2="70608" y2="84795"/>
                        <a14:foregroundMark x1="53716" y1="87135" x2="53716" y2="87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52" y="1874592"/>
            <a:ext cx="2139118" cy="123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nternet Logo png download - 512*512 - Free Transparent Firewall png  Download. - CleanPNG / KissPNG">
            <a:extLst>
              <a:ext uri="{FF2B5EF4-FFF2-40B4-BE49-F238E27FC236}">
                <a16:creationId xmlns:a16="http://schemas.microsoft.com/office/drawing/2014/main" id="{4B27DB5F-D362-034B-A21E-A378A2DC9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4054" y1="48538" x2="54054" y2="48538"/>
                        <a14:foregroundMark x1="71622" y1="48538" x2="71622" y2="48538"/>
                        <a14:foregroundMark x1="63851" y1="65497" x2="63851" y2="65497"/>
                        <a14:foregroundMark x1="70608" y1="84795" x2="70608" y2="84795"/>
                        <a14:foregroundMark x1="53716" y1="87135" x2="53716" y2="87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30" y="1874592"/>
            <a:ext cx="2139118" cy="123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3B82CD-717D-D345-8B5D-D7E39BE24C12}"/>
              </a:ext>
            </a:extLst>
          </p:cNvPr>
          <p:cNvCxnSpPr>
            <a:cxnSpLocks/>
            <a:endCxn id="4100" idx="2"/>
          </p:cNvCxnSpPr>
          <p:nvPr/>
        </p:nvCxnSpPr>
        <p:spPr>
          <a:xfrm flipV="1">
            <a:off x="1986611" y="3110366"/>
            <a:ext cx="0" cy="879743"/>
          </a:xfrm>
          <a:prstGeom prst="straightConnector1">
            <a:avLst/>
          </a:prstGeom>
          <a:ln w="3175" cmpd="sng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E68AC6-EBE7-844B-971A-303E6A0AE19A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0205389" y="3110366"/>
            <a:ext cx="0" cy="784740"/>
          </a:xfrm>
          <a:prstGeom prst="straightConnector1">
            <a:avLst/>
          </a:prstGeom>
          <a:ln w="3175" cmpd="sng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C74871-5CC8-F94D-ADAE-BC3F535FE429}"/>
              </a:ext>
            </a:extLst>
          </p:cNvPr>
          <p:cNvCxnSpPr>
            <a:cxnSpLocks/>
            <a:stCxn id="36" idx="1"/>
            <a:endCxn id="4098" idx="3"/>
          </p:cNvCxnSpPr>
          <p:nvPr/>
        </p:nvCxnSpPr>
        <p:spPr>
          <a:xfrm flipH="1">
            <a:off x="4955661" y="2492479"/>
            <a:ext cx="342400" cy="0"/>
          </a:xfrm>
          <a:prstGeom prst="straightConnector1">
            <a:avLst/>
          </a:prstGeom>
          <a:ln w="3175" cmpd="sng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B953B7-817D-CA49-BA44-BC0E3487B4D1}"/>
              </a:ext>
            </a:extLst>
          </p:cNvPr>
          <p:cNvCxnSpPr>
            <a:cxnSpLocks/>
            <a:stCxn id="4098" idx="1"/>
            <a:endCxn id="4100" idx="3"/>
          </p:cNvCxnSpPr>
          <p:nvPr/>
        </p:nvCxnSpPr>
        <p:spPr>
          <a:xfrm flipH="1">
            <a:off x="3056170" y="2492479"/>
            <a:ext cx="421886" cy="0"/>
          </a:xfrm>
          <a:prstGeom prst="straightConnector1">
            <a:avLst/>
          </a:prstGeom>
          <a:ln w="3175" cmpd="sng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luptă evreu vrăjitor router symbol - ortodonciaactual.com">
            <a:extLst>
              <a:ext uri="{FF2B5EF4-FFF2-40B4-BE49-F238E27FC236}">
                <a16:creationId xmlns:a16="http://schemas.microsoft.com/office/drawing/2014/main" id="{412B89E0-5215-AF4C-BC33-5D37C2BED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061" y="1840961"/>
            <a:ext cx="1477605" cy="13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luptă evreu vrăjitor router symbol - ortodonciaactual.com">
            <a:extLst>
              <a:ext uri="{FF2B5EF4-FFF2-40B4-BE49-F238E27FC236}">
                <a16:creationId xmlns:a16="http://schemas.microsoft.com/office/drawing/2014/main" id="{41916D1F-329E-144C-8DC5-424D9CD08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00" y="1840961"/>
            <a:ext cx="1477605" cy="13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0C14B9-9DAE-214A-86FE-4401E968628D}"/>
              </a:ext>
            </a:extLst>
          </p:cNvPr>
          <p:cNvCxnSpPr>
            <a:cxnSpLocks/>
            <a:stCxn id="39" idx="1"/>
            <a:endCxn id="36" idx="3"/>
          </p:cNvCxnSpPr>
          <p:nvPr/>
        </p:nvCxnSpPr>
        <p:spPr>
          <a:xfrm flipH="1">
            <a:off x="6775666" y="2492479"/>
            <a:ext cx="371934" cy="0"/>
          </a:xfrm>
          <a:prstGeom prst="straightConnector1">
            <a:avLst/>
          </a:prstGeom>
          <a:ln w="3175" cmpd="sng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32FC523-7901-E74A-8B10-4135D3F15148}"/>
              </a:ext>
            </a:extLst>
          </p:cNvPr>
          <p:cNvCxnSpPr>
            <a:cxnSpLocks/>
            <a:stCxn id="39" idx="3"/>
            <a:endCxn id="10" idx="1"/>
          </p:cNvCxnSpPr>
          <p:nvPr/>
        </p:nvCxnSpPr>
        <p:spPr>
          <a:xfrm>
            <a:off x="8625205" y="2492479"/>
            <a:ext cx="510625" cy="0"/>
          </a:xfrm>
          <a:prstGeom prst="straightConnector1">
            <a:avLst/>
          </a:prstGeom>
          <a:ln w="3175" cmpd="sng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7" name="TextBox 4096">
            <a:extLst>
              <a:ext uri="{FF2B5EF4-FFF2-40B4-BE49-F238E27FC236}">
                <a16:creationId xmlns:a16="http://schemas.microsoft.com/office/drawing/2014/main" id="{9A6085B0-E753-0241-A0CE-148D268D8303}"/>
              </a:ext>
            </a:extLst>
          </p:cNvPr>
          <p:cNvSpPr txBox="1"/>
          <p:nvPr/>
        </p:nvSpPr>
        <p:spPr>
          <a:xfrm>
            <a:off x="3056170" y="5688281"/>
            <a:ext cx="1848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200" dirty="0"/>
              <a:t>Gent de krook</a:t>
            </a:r>
          </a:p>
        </p:txBody>
      </p:sp>
      <p:sp>
        <p:nvSpPr>
          <p:cNvPr id="4099" name="TextBox 4098">
            <a:extLst>
              <a:ext uri="{FF2B5EF4-FFF2-40B4-BE49-F238E27FC236}">
                <a16:creationId xmlns:a16="http://schemas.microsoft.com/office/drawing/2014/main" id="{76A8D261-F4F1-3D4B-8525-01360319331A}"/>
              </a:ext>
            </a:extLst>
          </p:cNvPr>
          <p:cNvSpPr txBox="1"/>
          <p:nvPr/>
        </p:nvSpPr>
        <p:spPr>
          <a:xfrm>
            <a:off x="7170652" y="5688280"/>
            <a:ext cx="1437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G</a:t>
            </a:r>
            <a:r>
              <a:rPr lang="en-BE" sz="1200" dirty="0"/>
              <a:t>ent Noord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143BB5-87AC-7445-9430-4BFE1D9F4E36}"/>
              </a:ext>
            </a:extLst>
          </p:cNvPr>
          <p:cNvSpPr txBox="1"/>
          <p:nvPr/>
        </p:nvSpPr>
        <p:spPr>
          <a:xfrm>
            <a:off x="1678632" y="3372593"/>
            <a:ext cx="1848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B</a:t>
            </a:r>
            <a:r>
              <a:rPr lang="en-BE" sz="1200" dirty="0"/>
              <a:t>ekabeld netwerk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C1D14E-32DE-8546-8A04-9BC75F28C2F6}"/>
              </a:ext>
            </a:extLst>
          </p:cNvPr>
          <p:cNvSpPr txBox="1"/>
          <p:nvPr/>
        </p:nvSpPr>
        <p:spPr>
          <a:xfrm>
            <a:off x="8649448" y="3348842"/>
            <a:ext cx="1848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B</a:t>
            </a:r>
            <a:r>
              <a:rPr lang="en-BE" sz="1200" dirty="0"/>
              <a:t>ekabeld netwerk</a:t>
            </a:r>
          </a:p>
        </p:txBody>
      </p:sp>
      <p:sp>
        <p:nvSpPr>
          <p:cNvPr id="4101" name="U-turn Arrow 4100">
            <a:extLst>
              <a:ext uri="{FF2B5EF4-FFF2-40B4-BE49-F238E27FC236}">
                <a16:creationId xmlns:a16="http://schemas.microsoft.com/office/drawing/2014/main" id="{CD4C436E-D445-6143-A848-FE1578D1E3C4}"/>
              </a:ext>
            </a:extLst>
          </p:cNvPr>
          <p:cNvSpPr/>
          <p:nvPr/>
        </p:nvSpPr>
        <p:spPr>
          <a:xfrm flipH="1">
            <a:off x="214172" y="1230085"/>
            <a:ext cx="11763653" cy="2861984"/>
          </a:xfrm>
          <a:prstGeom prst="uturnArrow">
            <a:avLst>
              <a:gd name="adj1" fmla="val 3556"/>
              <a:gd name="adj2" fmla="val 4299"/>
              <a:gd name="adj3" fmla="val 27760"/>
              <a:gd name="adj4" fmla="val 43750"/>
              <a:gd name="adj5" fmla="val 74363"/>
            </a:avLst>
          </a:prstGeom>
          <a:gradFill>
            <a:gsLst>
              <a:gs pos="0">
                <a:schemeClr val="accent6"/>
              </a:gs>
              <a:gs pos="60000">
                <a:schemeClr val="tx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>
              <a:solidFill>
                <a:schemeClr val="tx1"/>
              </a:solidFill>
            </a:endParaRPr>
          </a:p>
        </p:txBody>
      </p:sp>
      <p:sp>
        <p:nvSpPr>
          <p:cNvPr id="73" name="U-turn Arrow 72">
            <a:extLst>
              <a:ext uri="{FF2B5EF4-FFF2-40B4-BE49-F238E27FC236}">
                <a16:creationId xmlns:a16="http://schemas.microsoft.com/office/drawing/2014/main" id="{74BF4E38-2624-1143-A630-F31F2A8FAF7C}"/>
              </a:ext>
            </a:extLst>
          </p:cNvPr>
          <p:cNvSpPr/>
          <p:nvPr/>
        </p:nvSpPr>
        <p:spPr>
          <a:xfrm>
            <a:off x="672256" y="1561817"/>
            <a:ext cx="10977382" cy="2861984"/>
          </a:xfrm>
          <a:prstGeom prst="uturnArrow">
            <a:avLst>
              <a:gd name="adj1" fmla="val 3556"/>
              <a:gd name="adj2" fmla="val 4299"/>
              <a:gd name="adj3" fmla="val 27760"/>
              <a:gd name="adj4" fmla="val 43750"/>
              <a:gd name="adj5" fmla="val 74363"/>
            </a:avLst>
          </a:prstGeom>
          <a:gradFill>
            <a:gsLst>
              <a:gs pos="0">
                <a:schemeClr val="accent6"/>
              </a:gs>
              <a:gs pos="60000">
                <a:schemeClr val="tx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>
              <a:solidFill>
                <a:schemeClr val="tx1"/>
              </a:solidFill>
            </a:endParaRPr>
          </a:p>
        </p:txBody>
      </p:sp>
      <p:sp>
        <p:nvSpPr>
          <p:cNvPr id="4105" name="Right Arrow 4104">
            <a:extLst>
              <a:ext uri="{FF2B5EF4-FFF2-40B4-BE49-F238E27FC236}">
                <a16:creationId xmlns:a16="http://schemas.microsoft.com/office/drawing/2014/main" id="{A8D7F61E-F3B1-7C48-9A7E-B7DFB9B59DF1}"/>
              </a:ext>
            </a:extLst>
          </p:cNvPr>
          <p:cNvSpPr/>
          <p:nvPr/>
        </p:nvSpPr>
        <p:spPr>
          <a:xfrm rot="4421020">
            <a:off x="-131534" y="3724397"/>
            <a:ext cx="1281769" cy="441699"/>
          </a:xfrm>
          <a:prstGeom prst="rightArrow">
            <a:avLst>
              <a:gd name="adj1" fmla="val 26839"/>
              <a:gd name="adj2" fmla="val 50000"/>
            </a:avLst>
          </a:prstGeom>
          <a:gradFill>
            <a:gsLst>
              <a:gs pos="0">
                <a:schemeClr val="accent6"/>
              </a:gs>
              <a:gs pos="60000">
                <a:schemeClr val="tx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400"/>
          </a:p>
        </p:txBody>
      </p:sp>
    </p:spTree>
    <p:extLst>
      <p:ext uri="{BB962C8B-B14F-4D97-AF65-F5344CB8AC3E}">
        <p14:creationId xmlns:p14="http://schemas.microsoft.com/office/powerpoint/2010/main" val="31983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8FA1-9F65-AA4F-8C3D-F50F7E0C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5" y="346671"/>
            <a:ext cx="11671300" cy="543675"/>
          </a:xfrm>
        </p:spPr>
        <p:txBody>
          <a:bodyPr wrap="square" anchor="b">
            <a:normAutofit/>
          </a:bodyPr>
          <a:lstStyle/>
          <a:p>
            <a:r>
              <a:rPr lang="en-BE" dirty="0"/>
              <a:t>resultaten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FFCD8-1A0D-4B4D-89AF-19BC969B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</p:spPr>
        <p:txBody>
          <a:bodyPr anchor="ctr">
            <a:normAutofit/>
          </a:bodyPr>
          <a:lstStyle/>
          <a:p>
            <a:r>
              <a:rPr lang="en-BE" dirty="0"/>
              <a:t>1-op-1 test via ethernet</a:t>
            </a:r>
          </a:p>
          <a:p>
            <a:pPr lvl="1"/>
            <a:r>
              <a:rPr lang="en-BE" sz="2400" dirty="0"/>
              <a:t>Gent Centrum naar Gent Noord</a:t>
            </a:r>
          </a:p>
          <a:p>
            <a:pPr lvl="1"/>
            <a:r>
              <a:rPr lang="en-GB" sz="2400" dirty="0"/>
              <a:t>V</a:t>
            </a:r>
            <a:r>
              <a:rPr lang="en-BE" sz="2400" dirty="0"/>
              <a:t>ia firewalls, verschillende routers, …</a:t>
            </a:r>
          </a:p>
          <a:p>
            <a:pPr lvl="1"/>
            <a:r>
              <a:rPr lang="en-BE" sz="2400" dirty="0"/>
              <a:t>25ms roundtrip</a:t>
            </a:r>
          </a:p>
          <a:p>
            <a:pPr lvl="2"/>
            <a:r>
              <a:rPr lang="en-BE" sz="2400" dirty="0"/>
              <a:t>12.5ms enkele richting </a:t>
            </a:r>
          </a:p>
          <a:p>
            <a:pPr lvl="3"/>
            <a:r>
              <a:rPr lang="en-GB" sz="2400" dirty="0"/>
              <a:t>I</a:t>
            </a:r>
            <a:r>
              <a:rPr lang="en-BE" sz="2400" dirty="0"/>
              <a:t>emand die op 4 meter afstand zingt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46358E-F58B-7C47-B706-C55807FC9218}"/>
                  </a:ext>
                </a:extLst>
              </p:cNvPr>
              <p:cNvSpPr txBox="1"/>
              <p:nvPr/>
            </p:nvSpPr>
            <p:spPr>
              <a:xfrm>
                <a:off x="2155205" y="5422124"/>
                <a:ext cx="3112535" cy="54908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t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343</m:t>
                    </m:r>
                    <m:f>
                      <m:f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∗12.5 </m:t>
                    </m:r>
                    <m:sSup>
                      <m:sSup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=4.3 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BE" sz="1900">
                    <a:solidFill>
                      <a:schemeClr val="tx1"/>
                    </a:solidFill>
                  </a:rPr>
                  <a:t> </a:t>
                </a:r>
                <a:endParaRPr lang="en-BE" sz="190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46358E-F58B-7C47-B706-C55807FC9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205" y="5422124"/>
                <a:ext cx="3112535" cy="5490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818935-6393-6040-B326-474428CA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972" y="1437640"/>
            <a:ext cx="3641724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913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9967-2641-254D-9B1B-88A7D993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en-BE" dirty="0"/>
              <a:t>ostprijs schatting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ACB9E-E72B-9F46-9168-28848B7F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aspberry pi 4: 		Eur 40</a:t>
            </a:r>
          </a:p>
          <a:p>
            <a:r>
              <a:rPr lang="en-BE" dirty="0"/>
              <a:t>SD kaart:				Eur 20</a:t>
            </a:r>
          </a:p>
          <a:p>
            <a:r>
              <a:rPr lang="en-BE" dirty="0"/>
              <a:t>Pisound geluidskaart: 	Eur 99</a:t>
            </a:r>
          </a:p>
          <a:p>
            <a:r>
              <a:rPr lang="en-BE" dirty="0"/>
              <a:t>Behuizing DIY:		Eur 10</a:t>
            </a:r>
          </a:p>
          <a:p>
            <a:r>
              <a:rPr lang="en-GB" dirty="0"/>
              <a:t>E</a:t>
            </a:r>
            <a:r>
              <a:rPr lang="en-BE" dirty="0"/>
              <a:t>thernet kabel:		Eur 10</a:t>
            </a:r>
          </a:p>
          <a:p>
            <a:r>
              <a:rPr lang="en-BE" dirty="0"/>
              <a:t>Microfoon + hoofdtelefoon + bekabeling: zelf te kiezen</a:t>
            </a:r>
          </a:p>
        </p:txBody>
      </p:sp>
    </p:spTree>
    <p:extLst>
      <p:ext uri="{BB962C8B-B14F-4D97-AF65-F5344CB8AC3E}">
        <p14:creationId xmlns:p14="http://schemas.microsoft.com/office/powerpoint/2010/main" val="169154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6CF459-2036-0340-8F85-6842E88374A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581025"/>
            <a:ext cx="9424988" cy="5556250"/>
          </a:xfrm>
        </p:spPr>
      </p:pic>
    </p:spTree>
    <p:extLst>
      <p:ext uri="{BB962C8B-B14F-4D97-AF65-F5344CB8AC3E}">
        <p14:creationId xmlns:p14="http://schemas.microsoft.com/office/powerpoint/2010/main" val="194291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mec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mec" id="{D38DF2E2-8BB2-C648-A75B-3D6CFF9754B9}" vid="{206D7F8E-3485-7849-B306-1D0D9A84ACD1}"/>
    </a:ext>
  </a:extLst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confidential 2018" id="{6B0D4169-929B-A642-B7B5-D63F74B30060}" vid="{ABF5E734-82B6-954E-BA44-9AF03D4D616C}"/>
    </a:ext>
  </a:extLst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confidential 2018" id="{6B0D4169-929B-A642-B7B5-D63F74B30060}" vid="{06D9C55C-4E30-C54C-90AF-B5735FB1A17E}"/>
    </a:ext>
  </a:extLst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confidential 2018" id="{6B0D4169-929B-A642-B7B5-D63F74B30060}" vid="{66B031F1-D0F1-AC4B-AB0A-4753B47ED0F5}"/>
    </a:ext>
  </a:extLst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confidential 2018" id="{6B0D4169-929B-A642-B7B5-D63F74B30060}" vid="{CDD83F6A-27B2-1246-A826-722120A99963}"/>
    </a:ext>
  </a:extLst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confidential 2018" id="{6B0D4169-929B-A642-B7B5-D63F74B30060}" vid="{D52AE159-AA81-004A-9E97-9242E9924EDC}"/>
    </a:ext>
  </a:extLst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confidential 2018" id="{6B0D4169-929B-A642-B7B5-D63F74B30060}" vid="{632F252F-5D0B-4C48-A7DF-84FE67CC2E61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281</Words>
  <Application>Microsoft Macintosh PowerPoint</Application>
  <PresentationFormat>Widescreen</PresentationFormat>
  <Paragraphs>70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Wingdings</vt:lpstr>
      <vt:lpstr>imec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Choirbox </vt:lpstr>
      <vt:lpstr>Doel</vt:lpstr>
      <vt:lpstr>status</vt:lpstr>
      <vt:lpstr>opbouw</vt:lpstr>
      <vt:lpstr>opbouw</vt:lpstr>
      <vt:lpstr>Opbouw</vt:lpstr>
      <vt:lpstr>resultaten</vt:lpstr>
      <vt:lpstr>Kostprijs schatting</vt:lpstr>
      <vt:lpstr>PowerPoint Presentation</vt:lpstr>
      <vt:lpstr>Volgende stappen</vt:lpstr>
      <vt:lpstr>Volgende stappen</vt:lpstr>
      <vt:lpstr>First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Choirbox </dc:title>
  <dc:creator>Wouter Devriese (imec)</dc:creator>
  <cp:lastModifiedBy>Wouter Devriese (imec)</cp:lastModifiedBy>
  <cp:revision>10</cp:revision>
  <dcterms:created xsi:type="dcterms:W3CDTF">2021-01-08T14:42:49Z</dcterms:created>
  <dcterms:modified xsi:type="dcterms:W3CDTF">2021-01-12T15:43:15Z</dcterms:modified>
</cp:coreProperties>
</file>